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7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402DE-F016-47A3-8409-52DD22EA9772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FAFA9-D8B5-43DB-9154-46C818A7F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8458200" cy="4191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b="1" i="1" dirty="0" smtClean="0">
                <a:solidFill>
                  <a:srgbClr val="0070C0"/>
                </a:solidFill>
              </a:rPr>
              <a:t>KEEPING  ALIVE SOCIETIES HOPE  (KASH)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b="1" i="1" dirty="0" smtClean="0">
                <a:solidFill>
                  <a:srgbClr val="0070C0"/>
                </a:solidFill>
              </a:rPr>
              <a:t>COMMUNITY POLICING</a:t>
            </a:r>
            <a:endParaRPr lang="en-US" b="1" i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257800"/>
            <a:ext cx="7772400" cy="914400"/>
          </a:xfrm>
        </p:spPr>
        <p:txBody>
          <a:bodyPr>
            <a:normAutofit/>
          </a:bodyPr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  <a:latin typeface="+mj-lt"/>
              </a:rPr>
              <a:t>“for a healthy, just and economically empowered society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Dell\Dropbox\KEEPING ALIVE SOCITIES HOPE\Forms &amp; Templates\LOGOS\Kash logo 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0"/>
            <a:ext cx="3962400" cy="1781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838200"/>
            <a:ext cx="76962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i="1" dirty="0" smtClean="0">
              <a:solidFill>
                <a:srgbClr val="0070C0"/>
              </a:solidFill>
            </a:endParaRPr>
          </a:p>
          <a:p>
            <a:pPr algn="ctr"/>
            <a:endParaRPr lang="en-US" b="1" i="1" dirty="0">
              <a:solidFill>
                <a:srgbClr val="0070C0"/>
              </a:solidFill>
            </a:endParaRPr>
          </a:p>
          <a:p>
            <a:pPr algn="ctr"/>
            <a:endParaRPr lang="en-US" b="1" i="1" dirty="0" smtClean="0">
              <a:solidFill>
                <a:srgbClr val="0070C0"/>
              </a:solidFill>
            </a:endParaRPr>
          </a:p>
          <a:p>
            <a:pPr algn="ctr"/>
            <a:endParaRPr lang="en-US" b="1" i="1" dirty="0">
              <a:solidFill>
                <a:srgbClr val="0070C0"/>
              </a:solidFill>
            </a:endParaRPr>
          </a:p>
          <a:p>
            <a:pPr algn="ctr"/>
            <a:endParaRPr lang="en-US" b="1" i="1" dirty="0" smtClean="0">
              <a:solidFill>
                <a:srgbClr val="0070C0"/>
              </a:solidFill>
            </a:endParaRPr>
          </a:p>
          <a:p>
            <a:pPr algn="ctr"/>
            <a:r>
              <a:rPr lang="en-US" b="1" i="1" dirty="0" smtClean="0">
                <a:solidFill>
                  <a:srgbClr val="0070C0"/>
                </a:solidFill>
                <a:latin typeface="Lucida Handwriting" pitchFamily="66" charset="0"/>
              </a:rPr>
              <a:t>THIS PRESENTATION  WAS BY:</a:t>
            </a:r>
          </a:p>
          <a:p>
            <a:endParaRPr lang="en-US" dirty="0">
              <a:latin typeface="Lucida Handwriting" pitchFamily="66" charset="0"/>
            </a:endParaRPr>
          </a:p>
          <a:p>
            <a:endParaRPr lang="en-US" dirty="0" smtClean="0">
              <a:latin typeface="Lucida Handwriting" pitchFamily="66" charset="0"/>
            </a:endParaRPr>
          </a:p>
          <a:p>
            <a:endParaRPr lang="en-US" dirty="0">
              <a:latin typeface="Lucida Handwriting" pitchFamily="66" charset="0"/>
            </a:endParaRPr>
          </a:p>
          <a:p>
            <a:endParaRPr lang="en-US" dirty="0" smtClean="0">
              <a:latin typeface="Lucida Handwriting" pitchFamily="66" charset="0"/>
            </a:endParaRPr>
          </a:p>
          <a:p>
            <a:pPr algn="ctr"/>
            <a:r>
              <a:rPr lang="en-US" sz="3600" b="1" i="1" dirty="0" smtClean="0">
                <a:latin typeface="Lucida Handwriting" pitchFamily="66" charset="0"/>
              </a:rPr>
              <a:t>DR. BONFACE OTIENO PHD HSC</a:t>
            </a:r>
          </a:p>
          <a:p>
            <a:endParaRPr lang="en-US" dirty="0">
              <a:latin typeface="Lucida Handwriting" pitchFamily="66" charset="0"/>
            </a:endParaRPr>
          </a:p>
          <a:p>
            <a:pPr algn="ctr"/>
            <a:r>
              <a:rPr lang="en-US" sz="2400" i="1" dirty="0" smtClean="0">
                <a:latin typeface="Lucida Handwriting" pitchFamily="66" charset="0"/>
              </a:rPr>
              <a:t>CONSULTANT- KEEPING ALIVE SOCIETIES’ HOPE</a:t>
            </a:r>
            <a:endParaRPr lang="en-US" sz="2400" i="1" dirty="0">
              <a:latin typeface="Lucida Handwriting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7620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>
                <a:solidFill>
                  <a:srgbClr val="0070C0"/>
                </a:solidFill>
              </a:rPr>
              <a:t>CONCEPT OF COMMUNITY POLICING</a:t>
            </a:r>
            <a:endParaRPr lang="en-US" sz="2400" b="1" i="1" u="sng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676400"/>
            <a:ext cx="7162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Community policing is a philosophy of customer oriented service delivery.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It is based on the principles of transparency, accountability, effectiveness and responsiveness to the needs of the society.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Community policing is pro-active approach which is founded on close mutual ties between police and community members.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762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>
                <a:solidFill>
                  <a:srgbClr val="0070C0"/>
                </a:solidFill>
              </a:rPr>
              <a:t>OBJECTIVES OF COMMUNITY POLICING</a:t>
            </a:r>
            <a:endParaRPr lang="en-US" sz="2400" b="1" i="1" u="sng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31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to promote community safety and security through enhances partnership between the community. The police and all stakeholders.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to identify and solve common security problems.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to improve reporting of crimes.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To encourage sharing of information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810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>
                <a:solidFill>
                  <a:srgbClr val="0070C0"/>
                </a:solidFill>
              </a:rPr>
              <a:t>IMPORTANCE OF COMMUNITY POLICING</a:t>
            </a:r>
            <a:endParaRPr lang="en-US" sz="2400" b="1" i="1" u="sng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19200"/>
            <a:ext cx="8001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It reduces fear of crime in the society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it improves quality of life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it enhances relationship between the police and members of the community.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helps the police and the community to become more accountable and responsive to each other.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increases accountability in utilization of resources both by the community and the police.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it also encourages information sharing between the police and the community.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improves crime reporting.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Encourages contact and networking between neighbors within the community.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u="sng" dirty="0" smtClean="0">
                <a:solidFill>
                  <a:srgbClr val="0070C0"/>
                </a:solidFill>
              </a:rPr>
              <a:t>AREAS OF COMMUNITY POLICING</a:t>
            </a:r>
            <a:endParaRPr lang="en-US" sz="2400" b="1" i="1" u="sng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828800"/>
            <a:ext cx="6172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RURAL BASED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VILLAGE WATCH – this is where villages in a rural set up come up together to provide their own security,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FARM/ SHAMBA WATCH: this is the coming together to protect their farms and farm produce.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524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0070C0"/>
                </a:solidFill>
              </a:rPr>
              <a:t>TYPES OF COMMUNITY POLICING PROGRAMS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87025"/>
            <a:ext cx="9144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u="sng" dirty="0" err="1" smtClean="0">
                <a:solidFill>
                  <a:srgbClr val="0070C0"/>
                </a:solidFill>
              </a:rPr>
              <a:t>JUA</a:t>
            </a:r>
            <a:r>
              <a:rPr lang="en-US" sz="2400" i="1" u="sng" dirty="0" smtClean="0">
                <a:solidFill>
                  <a:srgbClr val="0070C0"/>
                </a:solidFill>
              </a:rPr>
              <a:t> KALI/ </a:t>
            </a:r>
            <a:r>
              <a:rPr lang="en-US" sz="2400" i="1" u="sng" dirty="0" err="1" smtClean="0">
                <a:solidFill>
                  <a:srgbClr val="0070C0"/>
                </a:solidFill>
              </a:rPr>
              <a:t>BODA</a:t>
            </a:r>
            <a:r>
              <a:rPr lang="en-US" sz="2400" i="1" u="sng" dirty="0" smtClean="0">
                <a:solidFill>
                  <a:srgbClr val="0070C0"/>
                </a:solidFill>
              </a:rPr>
              <a:t> </a:t>
            </a:r>
            <a:r>
              <a:rPr lang="en-US" sz="2400" i="1" u="sng" dirty="0" err="1" smtClean="0">
                <a:solidFill>
                  <a:srgbClr val="0070C0"/>
                </a:solidFill>
              </a:rPr>
              <a:t>BODA</a:t>
            </a:r>
            <a:endParaRPr lang="en-US" sz="2400" i="1" u="sng" dirty="0" smtClean="0">
              <a:solidFill>
                <a:srgbClr val="0070C0"/>
              </a:solidFill>
            </a:endParaRPr>
          </a:p>
          <a:p>
            <a:endParaRPr lang="en-US" sz="2400" dirty="0"/>
          </a:p>
          <a:p>
            <a:r>
              <a:rPr lang="en-US" sz="2400" b="1" i="1" dirty="0" smtClean="0"/>
              <a:t>                                                       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b="1" i="1" dirty="0" smtClean="0"/>
              <a:t>                                             </a:t>
            </a:r>
          </a:p>
          <a:p>
            <a:endParaRPr lang="en-US" sz="2400" dirty="0"/>
          </a:p>
          <a:p>
            <a:r>
              <a:rPr lang="en-US" sz="2400" dirty="0" smtClean="0"/>
              <a:t>              </a:t>
            </a:r>
          </a:p>
          <a:p>
            <a:endParaRPr lang="en-US" sz="2400" dirty="0"/>
          </a:p>
          <a:p>
            <a:r>
              <a:rPr lang="en-US" sz="2400" dirty="0" smtClean="0"/>
              <a:t>                    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  </a:t>
            </a:r>
            <a:endParaRPr lang="en-US" sz="2400" b="1" i="1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20" name="Rounded Rectangle 19"/>
          <p:cNvSpPr/>
          <p:nvPr/>
        </p:nvSpPr>
        <p:spPr>
          <a:xfrm>
            <a:off x="304800" y="1219200"/>
            <a:ext cx="2209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BUSINESS WATCH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6324600" y="1143000"/>
            <a:ext cx="2667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VILLAGE WATCH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1295400" y="3124200"/>
            <a:ext cx="2286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FARM WATCH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5105400" y="3048000"/>
            <a:ext cx="2438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ESTATE WATCH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3200400" y="4648200"/>
            <a:ext cx="28194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WATCH</a:t>
            </a:r>
          </a:p>
          <a:p>
            <a:pPr algn="ctr"/>
            <a:r>
              <a:rPr lang="en-US" dirty="0" smtClean="0"/>
              <a:t>BOOTHS</a:t>
            </a:r>
            <a:endParaRPr lang="en-US" dirty="0"/>
          </a:p>
        </p:txBody>
      </p:sp>
      <p:cxnSp>
        <p:nvCxnSpPr>
          <p:cNvPr id="26" name="Straight Connector 25"/>
          <p:cNvCxnSpPr>
            <a:endCxn id="22" idx="0"/>
          </p:cNvCxnSpPr>
          <p:nvPr/>
        </p:nvCxnSpPr>
        <p:spPr>
          <a:xfrm rot="16200000" flipH="1">
            <a:off x="1028700" y="1714500"/>
            <a:ext cx="152400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324600" y="1828800"/>
            <a:ext cx="14478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743200" y="3657600"/>
            <a:ext cx="1524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3" idx="2"/>
          </p:cNvCxnSpPr>
          <p:nvPr/>
        </p:nvCxnSpPr>
        <p:spPr>
          <a:xfrm rot="5400000">
            <a:off x="5029200" y="3352800"/>
            <a:ext cx="10668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solidFill>
                  <a:srgbClr val="0070C0"/>
                </a:solidFill>
              </a:rPr>
              <a:t>URBAN BASED</a:t>
            </a:r>
            <a:endParaRPr lang="en-US" sz="2400" u="sng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2133600"/>
            <a:ext cx="64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STREET WATCH: local police and local members work out specific routes: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give support to vulnerable people.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giving valuable information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>
                <a:solidFill>
                  <a:srgbClr val="0070C0"/>
                </a:solidFill>
              </a:rPr>
              <a:t>THE SCOPE OF COMMUNITY POLICING IN KENYA</a:t>
            </a:r>
            <a:endParaRPr lang="en-US" sz="2400" b="1" i="1" u="sng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2098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 solving                           crime management</a:t>
            </a:r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                       Community partnership</a:t>
            </a:r>
          </a:p>
          <a:p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Attitude change requires a clear recognition that forging community- police partnership and implementing problem solving activities will necessitate changes in the following areas: 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971800" y="2438400"/>
            <a:ext cx="1676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5447506" y="3009900"/>
            <a:ext cx="8389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6477000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organizational structure/ policy structure that incorporate community policing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culture/ behavior/ attitude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operational strategies/ approaches.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management style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Information management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Community partnership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involving the community in the policing process, all sectors of the society participate in dealing effectively with crime affecting most neighbors.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problem solving</a:t>
            </a:r>
          </a:p>
          <a:p>
            <a:r>
              <a:rPr lang="en-US" sz="2400" dirty="0" smtClean="0"/>
              <a:t>   identifies the specific concerns that community members feel are most threatening in their safety and well being.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431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KEEPING  ALIVE SOCIETIES HOPE  (KASH)  COMMUNITY POLICING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Tom</cp:lastModifiedBy>
  <cp:revision>11</cp:revision>
  <dcterms:created xsi:type="dcterms:W3CDTF">2013-10-29T10:16:48Z</dcterms:created>
  <dcterms:modified xsi:type="dcterms:W3CDTF">2013-10-30T07:20:50Z</dcterms:modified>
</cp:coreProperties>
</file>